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0" r:id="rId7"/>
    <p:sldId id="261" r:id="rId8"/>
    <p:sldId id="267" r:id="rId9"/>
    <p:sldId id="265" r:id="rId10"/>
    <p:sldId id="266" r:id="rId11"/>
    <p:sldId id="268" r:id="rId12"/>
    <p:sldId id="269" r:id="rId13"/>
    <p:sldId id="272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59" r:id="rId33"/>
  </p:sldIdLst>
  <p:sldSz cx="9144000" cy="6858000" type="screen4x3"/>
  <p:notesSz cx="6858000" cy="9144000"/>
  <p:defaultTextStyle>
    <a:defPPr>
      <a:defRPr lang="fr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3655A-06B9-4CE2-B343-EA639D17330F}" type="datetimeFigureOut">
              <a:rPr lang="fr-FR"/>
              <a:pPr>
                <a:defRPr/>
              </a:pPr>
              <a:t>18/03/2019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F3F0-2BA9-4670-B90A-324755A98CC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0445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1218F-4765-4318-BDFB-F1E9D00225BC}" type="datetimeFigureOut">
              <a:rPr lang="fr-FR"/>
              <a:pPr>
                <a:defRPr/>
              </a:pPr>
              <a:t>18/03/2019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78B1E-0C21-4FE7-B138-F25FD502709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469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9AABF-B349-4253-8500-59F8E2569118}" type="datetimeFigureOut">
              <a:rPr lang="fr-FR"/>
              <a:pPr>
                <a:defRPr/>
              </a:pPr>
              <a:t>18/03/2019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63D8A-2446-4287-AAD1-BE5164B3843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1862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12A44-DED5-45A5-9D7C-FDFE4DA7E9E7}" type="datetimeFigureOut">
              <a:rPr lang="fr-FR"/>
              <a:pPr>
                <a:defRPr/>
              </a:pPr>
              <a:t>18/03/2019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DA260-B7FC-4081-8617-AA676ADAEC8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42755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CA954-06D0-4208-898A-993BCDE6F980}" type="datetimeFigureOut">
              <a:rPr lang="fr-FR"/>
              <a:pPr>
                <a:defRPr/>
              </a:pPr>
              <a:t>18/03/2019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6CD15-AA72-44F9-8FFE-49D327D0A44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656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B1E4A-2B57-4CFF-8E3F-983ACE5398A4}" type="datetimeFigureOut">
              <a:rPr lang="fr-FR"/>
              <a:pPr>
                <a:defRPr/>
              </a:pPr>
              <a:t>18/03/2019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7DE1E-2701-451A-827A-4E3D10CE240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6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431E6-0FAE-42E6-826B-6DAD39275106}" type="datetimeFigureOut">
              <a:rPr lang="fr-FR"/>
              <a:pPr>
                <a:defRPr/>
              </a:pPr>
              <a:t>18/03/2019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CD0AA-C43A-4BF0-8FC0-83AABCB5AA1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663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E3B96-9BC3-4DD6-97F6-42635AEE9376}" type="datetimeFigureOut">
              <a:rPr lang="fr-FR"/>
              <a:pPr>
                <a:defRPr/>
              </a:pPr>
              <a:t>18/03/2019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24EB9-38B8-4418-A565-24C34529982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040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6A365-5506-445C-8705-127E5D8CB0D5}" type="datetimeFigureOut">
              <a:rPr lang="fr-FR"/>
              <a:pPr>
                <a:defRPr/>
              </a:pPr>
              <a:t>18/03/2019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84DEE-73C1-44A0-86E9-19ED25D846A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8992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F2F0C-99CD-4CB6-BA39-279B95EE69B5}" type="datetimeFigureOut">
              <a:rPr lang="fr-FR"/>
              <a:pPr>
                <a:defRPr/>
              </a:pPr>
              <a:t>18/03/2019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CA1EB-2E32-4FB4-A0C3-1DF0EF3622A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3764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065CB-AA8A-4031-A100-48ADE3A6960D}" type="datetimeFigureOut">
              <a:rPr lang="fr-FR"/>
              <a:pPr>
                <a:defRPr/>
              </a:pPr>
              <a:t>18/03/2019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60ECD-904D-4925-A22F-5D3EDDB5D3A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8441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2F0523-F2E4-44EC-9216-6073F1A8E6A6}" type="datetimeFigureOut">
              <a:rPr lang="fr-FR"/>
              <a:pPr>
                <a:defRPr/>
              </a:pPr>
              <a:t>18/03/2019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A47A191-F2D5-4D7C-AB59-7615FD831C5A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878867" y="1556792"/>
            <a:ext cx="7772400" cy="936104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О вреде </a:t>
            </a:r>
            <a:r>
              <a:rPr lang="ru-RU" sz="4000" b="1" dirty="0">
                <a:solidFill>
                  <a:schemeClr val="bg1"/>
                </a:solidFill>
              </a:rPr>
              <a:t>курения электронных сигарет </a:t>
            </a:r>
            <a:endParaRPr lang="fr-CA" sz="3800" dirty="0" smtClean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0968"/>
            <a:ext cx="5867156" cy="3121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2890" y="250840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филиал ФБУЗ «Центр гигиены и эпидемиологии Кемеровской области» в городе Новокузнецке и Новокузнецком районе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9752" y="1196752"/>
            <a:ext cx="663508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i="1" dirty="0" smtClean="0"/>
              <a:t>Есть ли никотин в электронной сигарете</a:t>
            </a:r>
            <a:endParaRPr lang="ru-RU" sz="4000" i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35499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17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61048"/>
            <a:ext cx="5904656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548680"/>
            <a:ext cx="6923112" cy="4525963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Да, если вы выбираете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никотинсодержащую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жидкость для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использования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есть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безникотиновый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вариант использования устройства, когда курильщик вдыхает исключительно ароматизированный пар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41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618040" cy="1143000"/>
          </a:xfrm>
        </p:spPr>
        <p:txBody>
          <a:bodyPr/>
          <a:lstStyle/>
          <a:p>
            <a:r>
              <a:rPr lang="ru-RU" sz="3200" dirty="0" smtClean="0"/>
              <a:t>В состав жидкостей входят следующие соединения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1484784"/>
            <a:ext cx="6419056" cy="4525963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глицерин – это обязательный компонент, необходимый для образования пара;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пропиленгликоль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(растворитель);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вода дистиллированная;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никотин (в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безникотиновой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жидкости отсутствует);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красители используются для придания жидкости цвета;</a:t>
            </a:r>
          </a:p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ароматизаторы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отвечают за аромат и вкус.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13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7690"/>
            <a:ext cx="4572000" cy="458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Titre 3"/>
          <p:cNvSpPr>
            <a:spLocks noGrp="1"/>
          </p:cNvSpPr>
          <p:nvPr>
            <p:ph type="title"/>
          </p:nvPr>
        </p:nvSpPr>
        <p:spPr>
          <a:xfrm>
            <a:off x="215516" y="188640"/>
            <a:ext cx="8712968" cy="1143000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зависимости от соотношения ингредиентов выделяют четыре основных вида жидкостей для заправки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fr-CA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Espace réservé du contenu 4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00562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классическая, в составе которой в равных долях содержатся глицерин 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пропиленгликоль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«бархатное облако» состоит на 80% из глицерина и на 20% из воды.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«ледяное лезвие» состоит на 5% из воды и на 95% из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пропиленгликоля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  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жидкость, состоящая на 70% из глицерина и на 30% из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пропиленгликоля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считается самой популярной и широко распространенной.</a:t>
            </a:r>
          </a:p>
          <a:p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18477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8120" y="260648"/>
            <a:ext cx="7308304" cy="1143000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Жидкость для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вапорайзера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может содержать до 3,6% никотина.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556792"/>
            <a:ext cx="6840760" cy="4237931"/>
          </a:xfrm>
        </p:spPr>
        <p:txBody>
          <a:bodyPr/>
          <a:lstStyle/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безникотиновая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жидкость – 0 мг (0%) никотина.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ультра легкие жидкости содержат от 1,5 мг/мл (0,15%) до 3 мг/мл (0,3 %) никотина.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супер облегченные жидкости содержат от 6 мг/мл (0,6%) до 12 мг/мл (1,2%) никотина.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облегченные жидкости содержат от 12 мг/мл (1,2%) до 15 мг/мл (1,5%) никотина;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крепкие жидкости содержат от 15 мг/мл (1,5%) до 18 мг/мл (1,8%) никотина;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очень крепкие жидкости содержат от 18 мг/мл (1,8%) до 36 мг/мл (3,6%) никотина, что сопоставимо с крепкими сортами табака.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62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1628800"/>
            <a:ext cx="6048672" cy="2044824"/>
          </a:xfrm>
        </p:spPr>
        <p:txBody>
          <a:bodyPr/>
          <a:lstStyle/>
          <a:p>
            <a:pPr marL="0" indent="0">
              <a:buNone/>
            </a:pP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Электронные сигареты — вредны или нет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18407"/>
            <a:ext cx="5112568" cy="340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18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548680"/>
            <a:ext cx="6779096" cy="3816424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Рекламщики делали ставки на тех людей, которые хотели бы бросить курить. Предполагалось, что польза электронных сигарет заключается в том, что они помогают избавиться от никотиновой зависимости.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842"/>
          <a:stretch/>
        </p:blipFill>
        <p:spPr bwMode="auto">
          <a:xfrm>
            <a:off x="3815408" y="3257600"/>
            <a:ext cx="532859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67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476672"/>
            <a:ext cx="6912768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итоге, было принято решение: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следует запретить свободную продажу жидкостей с различными вкусовыми добавками, так как они повышают привлекательность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вейпов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нет достаточных доказательств того, что парогенераторы помогают курильщикам справиться с никотиновой зависимостью;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 электронным сигаретам должны применяться точно такие же ограничительные меры (в продаже, в рекламе, в использовании), как и ко всем табачным изделиям.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603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692696"/>
            <a:ext cx="6408712" cy="391703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означает, что самая авторитетная организация в мире, занимающаяся здравоохранением, утвердительно ответила на вопрос о том, вредны ли электронные сигареты для здоровья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49080"/>
            <a:ext cx="3048331" cy="259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13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96"/>
          <a:stretch/>
        </p:blipFill>
        <p:spPr bwMode="auto">
          <a:xfrm>
            <a:off x="5512243" y="3717033"/>
            <a:ext cx="363175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3614" y="267997"/>
            <a:ext cx="7236296" cy="1872207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Главная опасность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вапорайзеров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кроется в составе жидкости для их заправки, в которой при парении выделяются вредные вещества в частности: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2821" y="2045746"/>
            <a:ext cx="69036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формальдегид, ядовитое и высокотоксичное соединение, оказывающее пассивное воздействие на нервную систему 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58667" l="25250" r="8475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29704"/>
            <a:ext cx="1440160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28729" y="3246075"/>
            <a:ext cx="7009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аклероин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раздражает слизистую оболочку горла, гортани и верхней части желудка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4820" y="4077072"/>
            <a:ext cx="46348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ацетальдегид – это канцероген, который не только отравляет организм, но и формирует привыкание (зависимость) к курению, а также повышает риск развития болезни Альцгеймера.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24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Espace réservé du contenu 2"/>
          <p:cNvSpPr>
            <a:spLocks noGrp="1"/>
          </p:cNvSpPr>
          <p:nvPr>
            <p:ph idx="1"/>
          </p:nvPr>
        </p:nvSpPr>
        <p:spPr>
          <a:xfrm>
            <a:off x="2038857" y="692697"/>
            <a:ext cx="6615112" cy="3024336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одной из причин стремительного распространения электронных сигарет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является активная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рекламная политика  в социальных сетях </a:t>
            </a:r>
            <a:endParaRPr lang="fr-CA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1" name="Picture 9" descr="https://ccfm.ru/wp-content/uploads/2017/07/600px-VK.com-logo.svg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40" y="3233035"/>
            <a:ext cx="2091743" cy="209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s://upload.wikimedia.org/wikipedia/commons/thumb/e/e7/Instagram_logo_2016.svg/500px-Instagram_logo_2016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76" y="3848760"/>
            <a:ext cx="2124951" cy="21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http://risovach.ru/upload/2016/12/generator/feysbuk-zvezdanutyy_133075471_orig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59" y="4797152"/>
            <a:ext cx="1944216" cy="193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7" b="10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47880"/>
            <a:ext cx="4536504" cy="351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908720"/>
            <a:ext cx="6779096" cy="4525963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 всему прочему специалисты выявили в подавляющем большинстве случаев явное несоответствие в фактическом содержании никотина в жидкости для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вейпа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заявленном производителем.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077072"/>
            <a:ext cx="684075" cy="129419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49234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7200800" cy="1143000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Чем еще вредны электронные сигареты с жидкостью, по мнению научного сообщества: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1645595"/>
            <a:ext cx="6491064" cy="4525963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з-за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того, что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вапорайзеры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появились сравнительно недавно, в мире еще нет единых стандартов, регулирующих их производство, а также проверку качества и безопасности.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08577"/>
            <a:ext cx="3168352" cy="287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41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1321" y="849177"/>
            <a:ext cx="6851104" cy="2376263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Электронные сигареты – это устройства повышенной опасности, которые при неправильном использовании могут взрываться или воспламеняться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98" y="3284984"/>
            <a:ext cx="6055150" cy="3312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20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764704"/>
            <a:ext cx="6851104" cy="4525963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Никотин, входящий в состав жидкостей для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вейпа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относится к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нейротоксинам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 алкалоидам, которые формируют стойкую физическую и психическую зависимость, что перечеркивает все доводы о пользе электронных сигарет в борьбе с никотиновой зависимостью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28997"/>
            <a:ext cx="5544615" cy="2946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31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0" b="7184"/>
          <a:stretch/>
        </p:blipFill>
        <p:spPr bwMode="auto">
          <a:xfrm>
            <a:off x="2483768" y="3245476"/>
            <a:ext cx="6120680" cy="346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емного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исследований: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600200"/>
            <a:ext cx="6995120" cy="4525963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ароматизаторы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которыми начиняют электронные сигареты, на самом деле пагубно влияют на легкие - причем не поверхностно, а на клеточном уровне</a:t>
            </a:r>
          </a:p>
        </p:txBody>
      </p:sp>
    </p:spTree>
    <p:extLst>
      <p:ext uri="{BB962C8B-B14F-4D97-AF65-F5344CB8AC3E}">
        <p14:creationId xmlns:p14="http://schemas.microsoft.com/office/powerpoint/2010/main" val="426281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24" y="4573009"/>
            <a:ext cx="3384376" cy="230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8229600" cy="1143000"/>
          </a:xfrm>
        </p:spPr>
        <p:txBody>
          <a:bodyPr/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Менее токсичны, но не менее опасны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1556792"/>
            <a:ext cx="6923112" cy="4525963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Да, состав вдыхаемого пара у них менее токсичен, чем обычный табачный дым, тем не менее электронные сигареты наносят сокрушительный удар по здоровью. В них находятся и канцерогенные вещества, и более мелкие частицы, глубоко проникающие в легкие, и аллергены</a:t>
            </a:r>
          </a:p>
        </p:txBody>
      </p:sp>
    </p:spTree>
    <p:extLst>
      <p:ext uri="{BB962C8B-B14F-4D97-AF65-F5344CB8AC3E}">
        <p14:creationId xmlns:p14="http://schemas.microsoft.com/office/powerpoint/2010/main" val="331695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Подведем итог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412776"/>
            <a:ext cx="6491064" cy="4525963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каждый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из компонентов в какой то степени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опасен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сегодняшний день,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долгосрочное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влияние не может быть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изучено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появляются все более мощные устройства 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атомайзеры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вредные привычки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заменяют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 менее опасными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307" y="4797152"/>
            <a:ext cx="2916832" cy="1943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02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332656"/>
            <a:ext cx="6861448" cy="6264696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Первоочередная задача при разработке комплекса профилактических мероприятий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создание нормативно-правовой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базы</a:t>
            </a:r>
          </a:p>
          <a:p>
            <a:pPr marL="0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Принят региональный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закон Кемеровской области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«Об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охране здоровья населения Кемеровской области от воздействия окружающего табачного дыма и последствий потребления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табака»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«Госпрограмма развития здравоохранения РФ до 2020 года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8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3" b="13399"/>
          <a:stretch/>
        </p:blipFill>
        <p:spPr bwMode="auto">
          <a:xfrm>
            <a:off x="6084169" y="5097888"/>
            <a:ext cx="3059832" cy="176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845" y="332656"/>
            <a:ext cx="7056784" cy="1143000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Мероприятия по профилактике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табакокурения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медицинских организациях реализуются в рамках: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628800"/>
            <a:ext cx="7128792" cy="4525963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риказа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Департамента охраны здоровья Кемеровской области «Об организации работы по соблюдению норм законодательства в сфере охраны здоровья граждан от воздействия окружающего табачного дыма и последствий потребления табака в подведомственных (государственных) медицинских организациях на территории Кемеровской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88763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200" y="188640"/>
            <a:ext cx="7200800" cy="1143000"/>
          </a:xfrm>
        </p:spPr>
        <p:txBody>
          <a:bodyPr/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Популяционная стратегия реализуется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через: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196752"/>
            <a:ext cx="6876256" cy="4525963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массовых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мероприятий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информационно-образовательные мероприятия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акции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торговой сети, в учреждениях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здравоохранения, образования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культуры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массовой информации публикуются материалы по профилактике заболеваний и формированию здорового образа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жизни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размещение информации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сайтах медицинских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организаций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83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Основные проблемы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  <a:endParaRPr lang="fr-CA" dirty="0" smtClean="0">
              <a:solidFill>
                <a:schemeClr val="bg1"/>
              </a:solidFill>
            </a:endParaRPr>
          </a:p>
        </p:txBody>
      </p:sp>
      <p:sp>
        <p:nvSpPr>
          <p:cNvPr id="4099" name="Espace réservé du contenu 4"/>
          <p:cNvSpPr>
            <a:spLocks noGrp="1"/>
          </p:cNvSpPr>
          <p:nvPr>
            <p:ph idx="1"/>
          </p:nvPr>
        </p:nvSpPr>
        <p:spPr>
          <a:xfrm>
            <a:off x="457200" y="2071688"/>
            <a:ext cx="8229600" cy="4500562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курение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детей и подростков </a:t>
            </a:r>
            <a:endParaRPr lang="fr-CA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8" y="3089752"/>
            <a:ext cx="5400600" cy="3406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r="11826"/>
          <a:stretch/>
        </p:blipFill>
        <p:spPr bwMode="auto">
          <a:xfrm>
            <a:off x="4895529" y="980728"/>
            <a:ext cx="4248471" cy="3505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192" y="260648"/>
            <a:ext cx="7272808" cy="1143000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Стратегия высокого риска реализуется в рамках всеобщей диспансеризации населения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587049"/>
            <a:ext cx="5061948" cy="2379499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проводится: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лиц с вредными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привычками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диагностика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респираторных заболеваний у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курильщика </a:t>
            </a:r>
          </a:p>
          <a:p>
            <a:pPr marL="0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7258" y="4365104"/>
            <a:ext cx="66492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 целью создания мотивации к отказу от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табакокурения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проводится краткое, углубленное индивидуальное и групповое профилактическое консультирование. </a:t>
            </a:r>
          </a:p>
        </p:txBody>
      </p:sp>
    </p:spTree>
    <p:extLst>
      <p:ext uri="{BB962C8B-B14F-4D97-AF65-F5344CB8AC3E}">
        <p14:creationId xmlns:p14="http://schemas.microsoft.com/office/powerpoint/2010/main" val="31907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4641810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392" y="260648"/>
            <a:ext cx="7283152" cy="1143000"/>
          </a:xfrm>
        </p:spPr>
        <p:txBody>
          <a:bodyPr/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 Кемеровской области функционируют 15 Центров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здоровья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484784"/>
            <a:ext cx="7200800" cy="4525963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Центрах здоровья проводится комплексное обследование и разрабатывается индивидуальный план профилактических мероприятий, в том числе оказывается помощь по отказу от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табакокурения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72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5" t="4631" r="26244" b="4155"/>
          <a:stretch/>
        </p:blipFill>
        <p:spPr bwMode="auto">
          <a:xfrm>
            <a:off x="2195736" y="682580"/>
            <a:ext cx="4896544" cy="5473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Основные проблемы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  <a:endParaRPr lang="fr-CA" dirty="0" smtClean="0">
              <a:solidFill>
                <a:schemeClr val="bg1"/>
              </a:solidFill>
            </a:endParaRPr>
          </a:p>
        </p:txBody>
      </p:sp>
      <p:sp>
        <p:nvSpPr>
          <p:cNvPr id="4099" name="Espace réservé du contenu 4"/>
          <p:cNvSpPr>
            <a:spLocks noGrp="1"/>
          </p:cNvSpPr>
          <p:nvPr>
            <p:ph idx="1"/>
          </p:nvPr>
        </p:nvSpPr>
        <p:spPr>
          <a:xfrm>
            <a:off x="457200" y="2071688"/>
            <a:ext cx="8229600" cy="4500562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урение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молодых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людей, которые очень убеждены в безопасности этой привычки и гордятся, тем что они ВЭЙПЕРЫ! </a:t>
            </a:r>
            <a:endParaRPr lang="fr-CA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20" y="3580215"/>
            <a:ext cx="5184576" cy="2962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95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Основные проблемы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  <a:endParaRPr lang="fr-CA" dirty="0" smtClean="0">
              <a:solidFill>
                <a:schemeClr val="bg1"/>
              </a:solidFill>
            </a:endParaRPr>
          </a:p>
        </p:txBody>
      </p:sp>
      <p:sp>
        <p:nvSpPr>
          <p:cNvPr id="4099" name="Espace réservé du contenu 4"/>
          <p:cNvSpPr>
            <a:spLocks noGrp="1"/>
          </p:cNvSpPr>
          <p:nvPr>
            <p:ph idx="1"/>
          </p:nvPr>
        </p:nvSpPr>
        <p:spPr>
          <a:xfrm>
            <a:off x="457200" y="2071688"/>
            <a:ext cx="8229600" cy="4500562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люди, которые начинаю парить, хотя до этого не имели такой привычки как курение</a:t>
            </a:r>
            <a:endParaRPr lang="fr-CA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68960"/>
            <a:ext cx="3571157" cy="36465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11" y="3265361"/>
            <a:ext cx="4647161" cy="32537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9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260648"/>
            <a:ext cx="6923112" cy="4525963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 одной стороны, это изобретение позволяет заядлым курильщикам «дымить» везде, где им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вздумается.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Но вот с другой стороны есть достоверные данные о том, что они наносят не меньший, а в некоторых случаях и больший вред здоровью как самого курящего, так и окружающих его людей.</a:t>
            </a:r>
          </a:p>
          <a:p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47979"/>
            <a:ext cx="5832648" cy="2836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36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357392" cy="3960440"/>
          </a:xfrm>
        </p:spPr>
        <p:txBody>
          <a:bodyPr/>
          <a:lstStyle/>
          <a:p>
            <a:r>
              <a:rPr lang="ru-RU" sz="4000" i="1" dirty="0">
                <a:latin typeface="Times New Roman" pitchFamily="18" charset="0"/>
                <a:cs typeface="Times New Roman" pitchFamily="18" charset="0"/>
              </a:rPr>
              <a:t>Что такое электронные сигареты и почему они 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вредны</a:t>
            </a:r>
            <a:r>
              <a:rPr lang="ru-RU" sz="40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>
                <a:latin typeface="Times New Roman" pitchFamily="18" charset="0"/>
                <a:cs typeface="Times New Roman" pitchFamily="18" charset="0"/>
              </a:rPr>
            </a:b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38341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39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476672"/>
            <a:ext cx="6984776" cy="4525963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Электронная сигарета, парогенератор,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вапорайзер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вейп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это устройство, которое создаёт высокодисперсный аэрозоль, простыми словами пар, предназначенный для вдыхания. Пар генерируется из специальной жидкости, которая испаряется при нагревании. Внешне устройство может быть схоже как с сигаретой, так и с электронной трубкой для курения.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09120"/>
            <a:ext cx="4320480" cy="222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67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305" y="489389"/>
            <a:ext cx="6804248" cy="634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4762872" cy="634082"/>
          </a:xfrm>
        </p:spPr>
        <p:txBody>
          <a:bodyPr/>
          <a:lstStyle/>
          <a:p>
            <a:r>
              <a:rPr lang="ru-RU" sz="2800" dirty="0" smtClean="0"/>
              <a:t>Состав электронной сигареты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0647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7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171</Template>
  <TotalTime>336</TotalTime>
  <Words>1102</Words>
  <Application>Microsoft Office PowerPoint</Application>
  <PresentationFormat>Экран (4:3)</PresentationFormat>
  <Paragraphs>79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171</vt:lpstr>
      <vt:lpstr>О вреде курения электронных сигарет </vt:lpstr>
      <vt:lpstr>Презентация PowerPoint</vt:lpstr>
      <vt:lpstr>Основные проблемы:</vt:lpstr>
      <vt:lpstr>Основные проблемы:</vt:lpstr>
      <vt:lpstr>Основные проблемы:</vt:lpstr>
      <vt:lpstr>Презентация PowerPoint</vt:lpstr>
      <vt:lpstr>Что такое электронные сигареты и почему они вредны </vt:lpstr>
      <vt:lpstr>Презентация PowerPoint</vt:lpstr>
      <vt:lpstr>Состав электронной сигареты</vt:lpstr>
      <vt:lpstr>Презентация PowerPoint</vt:lpstr>
      <vt:lpstr>Презентация PowerPoint</vt:lpstr>
      <vt:lpstr>В состав жидкостей входят следующие соединения</vt:lpstr>
      <vt:lpstr>В зависимости от соотношения ингредиентов выделяют четыре основных вида жидкостей для заправки:</vt:lpstr>
      <vt:lpstr>Жидкость для вапорайзера может содержать до 3,6% никотина.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Чем еще вредны электронные сигареты с жидкостью, по мнению научного сообщества:</vt:lpstr>
      <vt:lpstr>Презентация PowerPoint</vt:lpstr>
      <vt:lpstr>Презентация PowerPoint</vt:lpstr>
      <vt:lpstr>Немного исследований:</vt:lpstr>
      <vt:lpstr>Менее токсичны, но не менее опасны</vt:lpstr>
      <vt:lpstr>Подведем итог</vt:lpstr>
      <vt:lpstr>Презентация PowerPoint</vt:lpstr>
      <vt:lpstr>Мероприятия по профилактике табакокурения в медицинских организациях реализуются в рамках: </vt:lpstr>
      <vt:lpstr>Популяционная стратегия реализуется через: </vt:lpstr>
      <vt:lpstr>Стратегия высокого риска реализуется в рамках всеобщей диспансеризации населения </vt:lpstr>
      <vt:lpstr>В Кемеровской области функционируют 15 Центров здоровья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вреде курения электронных сигарет</dc:title>
  <dc:creator>123</dc:creator>
  <cp:lastModifiedBy>123</cp:lastModifiedBy>
  <cp:revision>32</cp:revision>
  <dcterms:created xsi:type="dcterms:W3CDTF">2019-03-17T09:15:54Z</dcterms:created>
  <dcterms:modified xsi:type="dcterms:W3CDTF">2019-03-18T04:43:33Z</dcterms:modified>
</cp:coreProperties>
</file>